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4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69" r:id="rId23"/>
    <p:sldId id="272" r:id="rId24"/>
    <p:sldId id="273" r:id="rId25"/>
    <p:sldId id="274" r:id="rId26"/>
    <p:sldId id="275" r:id="rId27"/>
    <p:sldId id="276" r:id="rId28"/>
    <p:sldId id="278" r:id="rId29"/>
    <p:sldId id="279" r:id="rId30"/>
    <p:sldId id="280" r:id="rId31"/>
    <p:sldId id="283" r:id="rId32"/>
    <p:sldId id="284" r:id="rId33"/>
    <p:sldId id="285" r:id="rId34"/>
    <p:sldId id="282" r:id="rId35"/>
    <p:sldId id="291" r:id="rId36"/>
    <p:sldId id="290" r:id="rId37"/>
    <p:sldId id="286" r:id="rId38"/>
    <p:sldId id="287" r:id="rId39"/>
    <p:sldId id="292" r:id="rId40"/>
    <p:sldId id="293" r:id="rId41"/>
    <p:sldId id="289" r:id="rId42"/>
    <p:sldId id="288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56746ed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56746ed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56746ed2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256746ed2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9144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2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2400" b="1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3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33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4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7338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B80A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1400"/>
              <a:buFont typeface="Consolas"/>
              <a:buNone/>
              <a:defRPr sz="21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92" name="Google Shape;192;p18"/>
          <p:cNvSpPr>
            <a:spLocks noGrp="1"/>
          </p:cNvSpPr>
          <p:nvPr>
            <p:ph type="pic" idx="2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9775" marR="0" lvl="1" indent="-295275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23336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60475" marR="0" lvl="3" indent="-231775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81138" marR="0" lvl="4" indent="-211137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09928" marR="0" lvl="5" indent="-211328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01951" marR="0" lvl="6" indent="-187451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93976" marR="0" lvl="7" indent="-188976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905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718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◾"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rgbClr val="FEB80A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rgbClr val="FEB80A"/>
              </a:buClr>
              <a:buSzPts val="900"/>
              <a:buFont typeface="Noto Sans Symbols"/>
              <a:buChar char="⚫"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dt" idx="10"/>
          </p:nvPr>
        </p:nvSpPr>
        <p:spPr>
          <a:xfrm>
            <a:off x="6477000" y="555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ftr" idx="11"/>
          </p:nvPr>
        </p:nvSpPr>
        <p:spPr>
          <a:xfrm>
            <a:off x="914400" y="55562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ldNum" idx="12"/>
          </p:nvPr>
        </p:nvSpPr>
        <p:spPr>
          <a:xfrm>
            <a:off x="8610600" y="5556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 rot="5400000">
            <a:off x="617537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1400"/>
              <a:buFont typeface="Consolas"/>
              <a:buNone/>
              <a:defRPr sz="36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2164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520"/>
              <a:buFont typeface="Noto Sans Symbols"/>
              <a:buChar char="▫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1400"/>
              <a:buFont typeface="Consolas"/>
              <a:buNone/>
              <a:defRPr sz="38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51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EB80A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EB80A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510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FEB80A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FEB80A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 txBox="1"/>
          <p:nvPr/>
        </p:nvSpPr>
        <p:spPr>
          <a:xfrm>
            <a:off x="309562" y="681037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249237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255587" y="4541837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255587" y="4541837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 txBox="1"/>
          <p:nvPr/>
        </p:nvSpPr>
        <p:spPr>
          <a:xfrm>
            <a:off x="309562" y="681037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249237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255587" y="4541837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309562" y="681037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249237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4829175" y="1073150"/>
            <a:ext cx="4321175" cy="579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9999"/>
                </a:moveTo>
                <a:lnTo>
                  <a:pt x="31578" y="66315"/>
                </a:lnTo>
                <a:lnTo>
                  <a:pt x="120000" y="22105"/>
                </a:lnTo>
                <a:lnTo>
                  <a:pt x="120000" y="23684"/>
                </a:lnTo>
                <a:lnTo>
                  <a:pt x="32631" y="67039"/>
                </a:lnTo>
                <a:lnTo>
                  <a:pt x="2105" y="119999"/>
                </a:lnTo>
                <a:lnTo>
                  <a:pt x="0" y="119999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54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374650" y="0"/>
            <a:ext cx="5513387" cy="6615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18604"/>
                </a:moveTo>
                <a:lnTo>
                  <a:pt x="0" y="120000"/>
                </a:lnTo>
                <a:lnTo>
                  <a:pt x="120000" y="76744"/>
                </a:lnTo>
                <a:lnTo>
                  <a:pt x="98630" y="0"/>
                </a:lnTo>
                <a:lnTo>
                  <a:pt x="96986" y="0"/>
                </a:lnTo>
                <a:lnTo>
                  <a:pt x="118664" y="76133"/>
                </a:lnTo>
                <a:lnTo>
                  <a:pt x="0" y="118604"/>
                </a:lnTo>
                <a:close/>
              </a:path>
            </a:pathLst>
          </a:custGeom>
          <a:noFill/>
          <a:ln w="9525" cap="flat" cmpd="sng">
            <a:solidFill>
              <a:schemeClr val="accent2">
                <a:alpha val="52549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 rot="5220000">
            <a:off x="4461668" y="1483518"/>
            <a:ext cx="4114800" cy="1189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86986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5943600" y="0"/>
            <a:ext cx="2743200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6666" y="0"/>
                </a:moveTo>
                <a:lnTo>
                  <a:pt x="120000" y="0"/>
                </a:lnTo>
                <a:lnTo>
                  <a:pt x="0" y="120000"/>
                </a:lnTo>
                <a:lnTo>
                  <a:pt x="76666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1"/>
          <p:cNvSpPr/>
          <p:nvPr/>
        </p:nvSpPr>
        <p:spPr>
          <a:xfrm>
            <a:off x="5943600" y="4267200"/>
            <a:ext cx="3200400" cy="1143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4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5943600" y="0"/>
            <a:ext cx="1371600" cy="426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120000"/>
                </a:lnTo>
                <a:lnTo>
                  <a:pt x="106666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1"/>
          <p:cNvSpPr/>
          <p:nvPr/>
        </p:nvSpPr>
        <p:spPr>
          <a:xfrm>
            <a:off x="5948362" y="4246562"/>
            <a:ext cx="2090737" cy="2611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7585" y="120000"/>
                </a:moveTo>
                <a:lnTo>
                  <a:pt x="120000" y="120000"/>
                </a:lnTo>
                <a:lnTo>
                  <a:pt x="0" y="0"/>
                </a:lnTo>
                <a:lnTo>
                  <a:pt x="97585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1"/>
          <p:cNvSpPr/>
          <p:nvPr/>
        </p:nvSpPr>
        <p:spPr>
          <a:xfrm>
            <a:off x="5943600" y="4267200"/>
            <a:ext cx="1600200" cy="25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20000"/>
                </a:moveTo>
                <a:lnTo>
                  <a:pt x="0" y="0"/>
                </a:lnTo>
                <a:lnTo>
                  <a:pt x="114285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/>
          <p:nvPr/>
        </p:nvSpPr>
        <p:spPr>
          <a:xfrm>
            <a:off x="5943600" y="1371600"/>
            <a:ext cx="3200400" cy="28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120000" y="9473"/>
                </a:lnTo>
                <a:lnTo>
                  <a:pt x="0" y="119999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5943600" y="1752600"/>
            <a:ext cx="3200400" cy="251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119999"/>
                </a:lnTo>
                <a:lnTo>
                  <a:pt x="120000" y="3636"/>
                </a:lnTo>
                <a:lnTo>
                  <a:pt x="12000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1"/>
          <p:cNvSpPr/>
          <p:nvPr/>
        </p:nvSpPr>
        <p:spPr>
          <a:xfrm>
            <a:off x="990600" y="4267200"/>
            <a:ext cx="4953000" cy="25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  <a:lnTo>
                  <a:pt x="40615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1"/>
          <p:cNvSpPr/>
          <p:nvPr/>
        </p:nvSpPr>
        <p:spPr>
          <a:xfrm>
            <a:off x="533400" y="4267200"/>
            <a:ext cx="5334000" cy="25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0"/>
                </a:lnTo>
                <a:lnTo>
                  <a:pt x="5142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1"/>
          <p:cNvSpPr/>
          <p:nvPr/>
        </p:nvSpPr>
        <p:spPr>
          <a:xfrm>
            <a:off x="366712" y="2438400"/>
            <a:ext cx="5638800" cy="18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18378" y="120000"/>
                </a:lnTo>
                <a:lnTo>
                  <a:pt x="0" y="40000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1"/>
          <p:cNvSpPr/>
          <p:nvPr/>
        </p:nvSpPr>
        <p:spPr>
          <a:xfrm>
            <a:off x="366712" y="2133600"/>
            <a:ext cx="5638800" cy="213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120000"/>
                </a:lnTo>
                <a:lnTo>
                  <a:pt x="0" y="4285"/>
                </a:lnTo>
                <a:lnTo>
                  <a:pt x="0" y="0"/>
                </a:lnTo>
                <a:close/>
              </a:path>
            </a:pathLst>
          </a:custGeom>
          <a:solidFill>
            <a:srgbClr val="556989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1"/>
          <p:cNvSpPr/>
          <p:nvPr/>
        </p:nvSpPr>
        <p:spPr>
          <a:xfrm>
            <a:off x="4572000" y="4267200"/>
            <a:ext cx="1371600" cy="25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3333" y="120000"/>
                </a:lnTo>
                <a:lnTo>
                  <a:pt x="12000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586986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"/>
          <p:cNvSpPr txBox="1"/>
          <p:nvPr/>
        </p:nvSpPr>
        <p:spPr>
          <a:xfrm>
            <a:off x="363537" y="401637"/>
            <a:ext cx="8504237" cy="887412"/>
          </a:xfrm>
          <a:prstGeom prst="rect">
            <a:avLst/>
          </a:prstGeom>
          <a:solidFill>
            <a:srgbClr val="586986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 flipH="1">
            <a:off x="371475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 flipH="1">
            <a:off x="411162" y="681037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 flipH="1">
            <a:off x="447675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 flipH="1">
            <a:off x="476250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500062" y="681037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/>
        </p:nvSpPr>
        <p:spPr>
          <a:xfrm>
            <a:off x="0" y="401637"/>
            <a:ext cx="8867775" cy="887412"/>
          </a:xfrm>
          <a:prstGeom prst="rect">
            <a:avLst/>
          </a:prstGeom>
          <a:solidFill>
            <a:srgbClr val="586986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87312" y="681037"/>
            <a:ext cx="460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47625" y="681037"/>
            <a:ext cx="2698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5"/>
          <p:cNvSpPr txBox="1"/>
          <p:nvPr/>
        </p:nvSpPr>
        <p:spPr>
          <a:xfrm>
            <a:off x="28575" y="681037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/>
          <p:nvPr/>
        </p:nvSpPr>
        <p:spPr>
          <a:xfrm>
            <a:off x="0" y="681037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 txBox="1"/>
          <p:nvPr/>
        </p:nvSpPr>
        <p:spPr>
          <a:xfrm flipH="1">
            <a:off x="149225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5"/>
          <p:cNvSpPr txBox="1"/>
          <p:nvPr/>
        </p:nvSpPr>
        <p:spPr>
          <a:xfrm flipH="1">
            <a:off x="188912" y="681037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 flipH="1">
            <a:off x="227012" y="681037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 flipH="1">
            <a:off x="255587" y="681037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279400" y="681037"/>
            <a:ext cx="36512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dt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ft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 scaled="0"/>
        </a:gra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255587" y="5046662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255587" y="4797425"/>
            <a:ext cx="73025" cy="22860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255587" y="4637087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255587" y="4541837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309562" y="681037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268287" y="681037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249237" y="681037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222250" y="681037"/>
            <a:ext cx="79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368300" y="0"/>
            <a:ext cx="8777287" cy="18780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7"/>
          <p:cNvCxnSpPr/>
          <p:nvPr/>
        </p:nvCxnSpPr>
        <p:spPr>
          <a:xfrm>
            <a:off x="363537" y="1884362"/>
            <a:ext cx="878205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</p:cxnSp>
      <p:grpSp>
        <p:nvGrpSpPr>
          <p:cNvPr id="173" name="Google Shape;173;p17"/>
          <p:cNvGrpSpPr/>
          <p:nvPr/>
        </p:nvGrpSpPr>
        <p:grpSpPr>
          <a:xfrm rot="5400000">
            <a:off x="8519318" y="1215231"/>
            <a:ext cx="131762" cy="136525"/>
            <a:chOff x="0" y="0"/>
            <a:chExt cx="2147483646" cy="2147483647"/>
          </a:xfrm>
        </p:grpSpPr>
        <p:cxnSp>
          <p:nvCxnSpPr>
            <p:cNvPr id="174" name="Google Shape;174;p17"/>
            <p:cNvCxnSpPr/>
            <p:nvPr/>
          </p:nvCxnSpPr>
          <p:spPr>
            <a:xfrm rot="-5400000">
              <a:off x="-59644968" y="58055804"/>
              <a:ext cx="1180095151" cy="1032541402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75" name="Google Shape;175;p17"/>
            <p:cNvCxnSpPr/>
            <p:nvPr/>
          </p:nvCxnSpPr>
          <p:spPr>
            <a:xfrm rot="-5400000">
              <a:off x="227036677" y="1335941931"/>
              <a:ext cx="1667512181" cy="0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76" name="Google Shape;176;p17"/>
            <p:cNvCxnSpPr/>
            <p:nvPr/>
          </p:nvCxnSpPr>
          <p:spPr>
            <a:xfrm rot="5400000" flipH="1">
              <a:off x="1014095993" y="45463036"/>
              <a:ext cx="1180095151" cy="1057726929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77" name="Google Shape;177;p17"/>
          <p:cNvGrpSpPr/>
          <p:nvPr/>
        </p:nvGrpSpPr>
        <p:grpSpPr>
          <a:xfrm rot="5400000">
            <a:off x="8671718" y="1367631"/>
            <a:ext cx="131762" cy="136525"/>
            <a:chOff x="0" y="0"/>
            <a:chExt cx="2147483646" cy="2147483647"/>
          </a:xfrm>
        </p:grpSpPr>
        <p:cxnSp>
          <p:nvCxnSpPr>
            <p:cNvPr id="178" name="Google Shape;178;p17"/>
            <p:cNvCxnSpPr/>
            <p:nvPr/>
          </p:nvCxnSpPr>
          <p:spPr>
            <a:xfrm rot="-5400000">
              <a:off x="-59644968" y="58055804"/>
              <a:ext cx="1180095151" cy="1032541402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79" name="Google Shape;179;p17"/>
            <p:cNvCxnSpPr/>
            <p:nvPr/>
          </p:nvCxnSpPr>
          <p:spPr>
            <a:xfrm rot="-5400000">
              <a:off x="227036677" y="1335941931"/>
              <a:ext cx="1667512181" cy="0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80" name="Google Shape;180;p17"/>
            <p:cNvCxnSpPr/>
            <p:nvPr/>
          </p:nvCxnSpPr>
          <p:spPr>
            <a:xfrm rot="5400000" flipH="1">
              <a:off x="1014095993" y="45463036"/>
              <a:ext cx="1180095151" cy="1057726929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181" name="Google Shape;181;p17"/>
          <p:cNvGrpSpPr/>
          <p:nvPr/>
        </p:nvGrpSpPr>
        <p:grpSpPr>
          <a:xfrm rot="5400000">
            <a:off x="8324056" y="1470818"/>
            <a:ext cx="131762" cy="136523"/>
            <a:chOff x="0" y="0"/>
            <a:chExt cx="2147483646" cy="2147483647"/>
          </a:xfrm>
        </p:grpSpPr>
        <p:cxnSp>
          <p:nvCxnSpPr>
            <p:cNvPr id="182" name="Google Shape;182;p17"/>
            <p:cNvCxnSpPr/>
            <p:nvPr/>
          </p:nvCxnSpPr>
          <p:spPr>
            <a:xfrm rot="-5400000">
              <a:off x="-59638365" y="58050427"/>
              <a:ext cx="1180081953" cy="1032560097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83" name="Google Shape;183;p17"/>
            <p:cNvCxnSpPr/>
            <p:nvPr/>
          </p:nvCxnSpPr>
          <p:spPr>
            <a:xfrm rot="-5400000">
              <a:off x="227063424" y="1335927237"/>
              <a:ext cx="1667512181" cy="0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184" name="Google Shape;184;p17"/>
            <p:cNvCxnSpPr/>
            <p:nvPr/>
          </p:nvCxnSpPr>
          <p:spPr>
            <a:xfrm rot="5400000" flipH="1">
              <a:off x="1014102596" y="45457440"/>
              <a:ext cx="1180081953" cy="1057746080"/>
            </a:xfrm>
            <a:prstGeom prst="straightConnector1">
              <a:avLst/>
            </a:prstGeom>
            <a:noFill/>
            <a:ln w="25400" cap="rnd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9575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◾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dt" idx="10"/>
          </p:nvPr>
        </p:nvSpPr>
        <p:spPr>
          <a:xfrm>
            <a:off x="6477000" y="5556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ftr" idx="11"/>
          </p:nvPr>
        </p:nvSpPr>
        <p:spPr>
          <a:xfrm>
            <a:off x="914400" y="55562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ldNum" idx="12"/>
          </p:nvPr>
        </p:nvSpPr>
        <p:spPr>
          <a:xfrm>
            <a:off x="8610600" y="5556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 sz="12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ShCcDn" TargetMode="Externa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ctrTitle"/>
          </p:nvPr>
        </p:nvSpPr>
        <p:spPr>
          <a:xfrm>
            <a:off x="1139825" y="3663950"/>
            <a:ext cx="7096125" cy="309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914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Font typeface="Consolas"/>
              <a:buNone/>
            </a:pPr>
            <a:r>
              <a:rPr lang="en-US" sz="11000" b="1" i="0" u="none" strike="noStrike" cap="none">
                <a:solidFill>
                  <a:srgbClr val="C1EDFF"/>
                </a:solidFill>
                <a:latin typeface="Consolas"/>
                <a:ea typeface="Consolas"/>
                <a:cs typeface="Consolas"/>
                <a:sym typeface="Consolas"/>
              </a:rPr>
              <a:t>ECOLOGY</a:t>
            </a:r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1"/>
          </p:nvPr>
        </p:nvSpPr>
        <p:spPr>
          <a:xfrm>
            <a:off x="2819400" y="5943600"/>
            <a:ext cx="3886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57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Chapter 2 Notes</a:t>
            </a:r>
            <a:endParaRPr/>
          </a:p>
        </p:txBody>
      </p:sp>
      <p:pic>
        <p:nvPicPr>
          <p:cNvPr id="203" name="Google Shape;203;p19" descr="Earth perfect precise machine. World population, human impa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5575"/>
            <a:ext cx="3733800" cy="399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9" descr="http://www.wildencounters.net/weblog/wp-content/uploads/2010/01/Cheetah-applying-death-choke-to-Thomsons-Gazelle-Masai-Mara-Kenya_F2F5785-J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157162"/>
            <a:ext cx="2667000" cy="39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C1EE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3" marR="0" lvl="0" indent="-16668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28" descr="http://www.tiddliwinkdesigns.com/catalog/AnimalKingdo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-4762"/>
            <a:ext cx="8382000" cy="6862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8"/>
          <p:cNvSpPr txBox="1"/>
          <p:nvPr/>
        </p:nvSpPr>
        <p:spPr>
          <a:xfrm>
            <a:off x="539750" y="512750"/>
            <a:ext cx="7501200" cy="6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8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Many different types of organisms living together.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includes the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Biotic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(living) parts of an ecosystem.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9" descr="http://t3.gstatic.com/images?q=tbn:ANd9GcTwlPI5MndD7oShIuf7mvNv81D1O7eLiwPSou_Cb_MFnwlO6MoASA&amp;t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895600"/>
            <a:ext cx="480060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9"/>
          <p:cNvSpPr/>
          <p:nvPr/>
        </p:nvSpPr>
        <p:spPr>
          <a:xfrm>
            <a:off x="377200" y="-68912"/>
            <a:ext cx="9344100" cy="4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5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-Group of </a:t>
            </a:r>
            <a:r>
              <a:rPr lang="en-US" sz="36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same species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living together and reproducing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Ex: a school of fish; group of giraffes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9" descr="http://cdn4.list25.com/wp-content/uploads/2013/04/Slide12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4300" y="2909887"/>
            <a:ext cx="476250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C1EE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1" name="Google Shape;291;p30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3" marR="0" lvl="0" indent="-16668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30" descr="http://images.free-extras.com/pics/s/squirrel-48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3337"/>
            <a:ext cx="9144000" cy="689133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/>
          <p:nvPr/>
        </p:nvSpPr>
        <p:spPr>
          <a:xfrm>
            <a:off x="439113" y="3254062"/>
            <a:ext cx="9339300" cy="24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5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-Just one living thing.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do you think his name is?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800" b="0" i="0" u="sng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Habitat</a:t>
            </a: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body" idx="1"/>
          </p:nvPr>
        </p:nvSpPr>
        <p:spPr>
          <a:xfrm>
            <a:off x="381000" y="1752600"/>
            <a:ext cx="41910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20"/>
              <a:buFont typeface="Noto Sans Symbols"/>
              <a:buChar char="▪"/>
            </a:pP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environment </a:t>
            </a:r>
            <a:r>
              <a:rPr lang="en-US" sz="3600" b="1" i="0" u="none">
                <a:solidFill>
                  <a:srgbClr val="A7D6FF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3600" b="0" i="0" u="none">
                <a:solidFill>
                  <a:srgbClr val="A7D6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organism </a:t>
            </a:r>
            <a:r>
              <a:rPr lang="en-US" sz="3600" b="1" i="0" u="none">
                <a:solidFill>
                  <a:srgbClr val="A7D6FF"/>
                </a:solidFill>
                <a:latin typeface="Calibri"/>
                <a:ea typeface="Calibri"/>
                <a:cs typeface="Calibri"/>
                <a:sym typeface="Calibri"/>
              </a:rPr>
              <a:t>lives</a:t>
            </a:r>
            <a:endParaRPr/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endParaRPr sz="3600" b="0" i="0" u="none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9775" marR="0" lvl="1" indent="-295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▫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 </a:t>
            </a:r>
            <a:r>
              <a:rPr lang="en-US" sz="32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Your house; 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▫"/>
            </a:pPr>
            <a:r>
              <a:rPr lang="en-US" sz="32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Nemo’s sea anemone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2880"/>
              <a:buFont typeface="Noto Sans Symbols"/>
              <a:buChar char="▫"/>
            </a:pPr>
            <a:r>
              <a:rPr lang="en-US" sz="32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A monkey’s tree</a:t>
            </a:r>
            <a:endParaRPr/>
          </a:p>
        </p:txBody>
      </p:sp>
      <p:pic>
        <p:nvPicPr>
          <p:cNvPr id="300" name="Google Shape;300;p31" descr="http://vashonsd.org/mcmurray/cpower/7thgradesites/4th/cwbb%20web%20page/monkey%20hanging%20by%20tail%20above%20wat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2762" y="0"/>
            <a:ext cx="284956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1" descr="http://i1.ytimg.com/vi/eWXOurnVTYg/hq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6350" y="3962400"/>
            <a:ext cx="38608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Which frog is better-adapted to its environment?</a:t>
            </a:r>
            <a:endParaRPr/>
          </a:p>
        </p:txBody>
      </p:sp>
      <p:pic>
        <p:nvPicPr>
          <p:cNvPr id="315" name="Google Shape;315;p33" descr="http://upload.wikimedia.org/wikipedia/commons/1/11/Hip-pocket_Frog_-_Assa_darlingtoni.jpg"/>
          <p:cNvPicPr preferRelativeResize="0"/>
          <p:nvPr/>
        </p:nvPicPr>
        <p:blipFill rotWithShape="1">
          <a:blip r:embed="rId3">
            <a:alphaModFix/>
          </a:blip>
          <a:srcRect l="15642" t="32224" r="24755" b="-5882"/>
          <a:stretch/>
        </p:blipFill>
        <p:spPr>
          <a:xfrm>
            <a:off x="1193650" y="3703328"/>
            <a:ext cx="3454500" cy="24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3" descr="http://images.fineartamerica.com/images-medium-large/harlequin-poison-dart-frog-thomas-maren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1870" y="3835925"/>
            <a:ext cx="3249900" cy="21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4"/>
          <p:cNvSpPr txBox="1">
            <a:spLocks noGrp="1"/>
          </p:cNvSpPr>
          <p:nvPr>
            <p:ph type="body" idx="1"/>
          </p:nvPr>
        </p:nvSpPr>
        <p:spPr>
          <a:xfrm>
            <a:off x="228600" y="416525"/>
            <a:ext cx="5116500" cy="54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an animal better fit for this rainforest environment if it is green or brown?  Big or small?  If it flies, runs, climbs, or swims?</a:t>
            </a:r>
            <a:endParaRPr/>
          </a:p>
        </p:txBody>
      </p:sp>
      <p:pic>
        <p:nvPicPr>
          <p:cNvPr id="322" name="Google Shape;322;p34" descr="http://2.bp.blogspot.com/-2RR-vmRgvyA/ThgccybeErI/AAAAAAAAD64/A-o6V6CwA8o/s640/rainfores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525" y="3923292"/>
            <a:ext cx="3810000" cy="25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4" descr="http://peterbellingham.com/Gallery/LargeImage/3624/RainforestTree-BunyaMountainsNationalPa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4837" y="3733800"/>
            <a:ext cx="4740275" cy="316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4" descr="http://ak2.picdn.net/shutterstock/videos/127015/preview/stock-footage-forest-canopy-above-a-large-rainforest-tre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5112" y="22860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800" b="0" i="0" u="sng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Niche</a:t>
            </a:r>
            <a:endParaRPr/>
          </a:p>
        </p:txBody>
      </p:sp>
      <p:sp>
        <p:nvSpPr>
          <p:cNvPr id="307" name="Google Shape;307;p32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1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Organism’s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unique strategy for surviving</a:t>
            </a:r>
            <a:r>
              <a:rPr lang="en-US" sz="32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its environment</a:t>
            </a:r>
            <a:endParaRPr sz="3200" b="0" i="0" u="none" strike="noStrike" cap="none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Niche:  an organism’s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“special role”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its environment</a:t>
            </a:r>
            <a:endParaRPr/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32" descr="https://encrypted-tbn1.google.com/images?q=tbn:ANd9GcSOr6OXajZfuRLHdAecJaXm-ILjQpyyUsXZwisjjB3FllCwWxU4c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1100" y="3352800"/>
            <a:ext cx="38258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2" descr="https://encrypted-tbn2.google.com/images?q=tbn:ANd9GcT-29N7O-p1umMD2DofCv-ouUxUZ38QTQvZzyUcqmdNetsMFmX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3429000"/>
            <a:ext cx="3886200" cy="29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800" b="0" i="0" u="sng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Niche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153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 though they live in the </a:t>
            </a:r>
            <a:r>
              <a:rPr lang="en-US" sz="26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same environment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everybody (or every organism) has to find a </a:t>
            </a:r>
            <a:r>
              <a:rPr lang="en-US" sz="2600" b="1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different way to live.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would our society be like if everyone tried to play the same role (have the same </a:t>
            </a:r>
            <a:r>
              <a:rPr lang="en-US" sz="2600" b="1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niche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)?</a:t>
            </a:r>
            <a:endParaRPr/>
          </a:p>
        </p:txBody>
      </p:sp>
      <p:pic>
        <p:nvPicPr>
          <p:cNvPr id="331" name="Google Shape;331;p35" descr="https://encrypted-tbn0.google.com/images?q=tbn:ANd9GcSJcJocMJbcFvX3g2gQ7xfy5UlzOD10cniunuNH0qtQV3qn_Drm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267200"/>
            <a:ext cx="277336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 descr="http://nailitconstruction.webs.com/fram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267200"/>
            <a:ext cx="342900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 descr="https://encrypted-tbn0.google.com/images?q=tbn:ANd9GcTtzPpw4ClCxF3PLJccsc8znnOqvaiR92e47zMEouuf_Iopr4Ecl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152400"/>
            <a:ext cx="251936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5" descr="https://encrypted-tbn0.google.com/images?q=tbn:ANd9GcRgYunDqfOY9YZScfepfGhBMq9dsQHl2GJjkrUiAYSVBXbSmTYSsQ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400" y="42672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36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  Example of Biosphere Organization</a:t>
            </a:r>
            <a:endParaRPr/>
          </a:p>
        </p:txBody>
      </p:sp>
      <p:pic>
        <p:nvPicPr>
          <p:cNvPr id="340" name="Google Shape;340;p36" descr="20714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000"/>
            <a:ext cx="6289675" cy="633571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6"/>
          <p:cNvSpPr/>
          <p:nvPr/>
        </p:nvSpPr>
        <p:spPr>
          <a:xfrm>
            <a:off x="974725" y="1708150"/>
            <a:ext cx="4419600" cy="4419600"/>
          </a:xfrm>
          <a:prstGeom prst="ellipse">
            <a:avLst/>
          </a:prstGeom>
          <a:solidFill>
            <a:srgbClr val="00A700"/>
          </a:solidFill>
          <a:ln w="38100" cap="flat" cmpd="sng">
            <a:solidFill>
              <a:srgbClr val="00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1546225" y="2279650"/>
            <a:ext cx="3276600" cy="3276600"/>
          </a:xfrm>
          <a:prstGeom prst="ellipse">
            <a:avLst/>
          </a:prstGeom>
          <a:solidFill>
            <a:srgbClr val="660000"/>
          </a:solidFill>
          <a:ln w="38100" cap="flat" cmpd="sng">
            <a:solidFill>
              <a:srgbClr val="00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098675" y="2832100"/>
            <a:ext cx="2171700" cy="2171700"/>
          </a:xfrm>
          <a:prstGeom prst="ellipse">
            <a:avLst/>
          </a:prstGeom>
          <a:solidFill>
            <a:srgbClr val="FF8000"/>
          </a:solidFill>
          <a:ln w="38100" cap="flat" cmpd="sng">
            <a:solidFill>
              <a:srgbClr val="66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Font typeface="Arial"/>
              <a:buNone/>
            </a:pPr>
            <a:r>
              <a:rPr lang="en-US" sz="2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endParaRPr/>
          </a:p>
        </p:txBody>
      </p:sp>
      <p:sp>
        <p:nvSpPr>
          <p:cNvPr id="344" name="Google Shape;344;p36"/>
          <p:cNvSpPr/>
          <p:nvPr/>
        </p:nvSpPr>
        <p:spPr>
          <a:xfrm>
            <a:off x="2177788" y="3317500"/>
            <a:ext cx="1934100" cy="1200900"/>
          </a:xfrm>
          <a:prstGeom prst="ellipse">
            <a:avLst/>
          </a:prstGeom>
          <a:solidFill>
            <a:srgbClr val="FFCC18"/>
          </a:solidFill>
          <a:ln w="38100" cap="flat" cmpd="sng">
            <a:solidFill>
              <a:srgbClr val="FF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Font typeface="Arial"/>
              <a:buNone/>
            </a:pPr>
            <a:r>
              <a:rPr lang="en-US" sz="2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/>
          </a:p>
        </p:txBody>
      </p:sp>
      <p:sp>
        <p:nvSpPr>
          <p:cNvPr id="345" name="Google Shape;345;p36"/>
          <p:cNvSpPr txBox="1"/>
          <p:nvPr/>
        </p:nvSpPr>
        <p:spPr>
          <a:xfrm>
            <a:off x="2514600" y="6172200"/>
            <a:ext cx="2286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endParaRPr/>
          </a:p>
        </p:txBody>
      </p:sp>
      <p:sp>
        <p:nvSpPr>
          <p:cNvPr id="346" name="Google Shape;346;p36"/>
          <p:cNvSpPr txBox="1"/>
          <p:nvPr/>
        </p:nvSpPr>
        <p:spPr>
          <a:xfrm>
            <a:off x="6412225" y="5863600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https://goo.gl/kk1zs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7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C1EE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2" name="Google Shape;352;p37" descr="011-food-cha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00" y="3352800"/>
            <a:ext cx="8810625" cy="27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7"/>
          <p:cNvSpPr txBox="1"/>
          <p:nvPr/>
        </p:nvSpPr>
        <p:spPr>
          <a:xfrm rot="-420000">
            <a:off x="1833562" y="123825"/>
            <a:ext cx="62118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6600" b="1" i="0" u="sng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</a:t>
            </a:r>
            <a:endParaRPr/>
          </a:p>
        </p:txBody>
      </p:sp>
      <p:sp>
        <p:nvSpPr>
          <p:cNvPr id="354" name="Google Shape;354;p37"/>
          <p:cNvSpPr txBox="1"/>
          <p:nvPr/>
        </p:nvSpPr>
        <p:spPr>
          <a:xfrm>
            <a:off x="368300" y="1625600"/>
            <a:ext cx="85471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Food Chain:  linear model</a:t>
            </a:r>
            <a:r>
              <a:rPr lang="en-US" sz="2800" b="0" i="0" u="none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showing the </a:t>
            </a:r>
            <a:r>
              <a:rPr lang="en-US" sz="2800" b="0" i="0" u="none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transfer of energy 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an </a:t>
            </a:r>
            <a:r>
              <a:rPr lang="en-US" sz="2800" b="0" i="0" u="none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ecosystem →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Arial"/>
              <a:buNone/>
            </a:pPr>
            <a:r>
              <a:rPr lang="en-US" sz="2800" b="0" i="0" u="none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How energy gets from sun to plants to </a:t>
            </a:r>
            <a:r>
              <a:rPr lang="en-US" sz="2800" b="0" i="0" u="none" dirty="0" smtClean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animals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Arial"/>
              <a:buNone/>
            </a:pPr>
            <a:r>
              <a:rPr lang="en-US" sz="2800" dirty="0" smtClean="0">
                <a:solidFill>
                  <a:srgbClr val="FF6699"/>
                </a:solidFill>
              </a:rPr>
              <a:t>-Radiation into Chemical Energy</a:t>
            </a:r>
            <a:r>
              <a:rPr lang="en-US" sz="2800" b="0" i="0" u="none" dirty="0" smtClean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0" descr="http://upload.wikimedia.org/wikipedia/commons/f/fc/Heavy_night_industrial_light_pollu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4050" y="3048000"/>
            <a:ext cx="54483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Basics of Ecology</a:t>
            </a:r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Ecology is:  the study of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how living things interact with each other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with their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 Humans polluting the environment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38"/>
          <p:cNvPicPr preferRelativeResize="0"/>
          <p:nvPr/>
        </p:nvPicPr>
        <p:blipFill rotWithShape="1">
          <a:blip r:embed="rId3">
            <a:alphaModFix/>
          </a:blip>
          <a:srcRect b="2998"/>
          <a:stretch/>
        </p:blipFill>
        <p:spPr>
          <a:xfrm>
            <a:off x="4027487" y="0"/>
            <a:ext cx="4902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8"/>
          <p:cNvSpPr txBox="1">
            <a:spLocks noGrp="1"/>
          </p:cNvSpPr>
          <p:nvPr>
            <p:ph type="title"/>
          </p:nvPr>
        </p:nvSpPr>
        <p:spPr>
          <a:xfrm rot="-1080000">
            <a:off x="384175" y="874712"/>
            <a:ext cx="39893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8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39"/>
          <p:cNvPicPr preferRelativeResize="0"/>
          <p:nvPr/>
        </p:nvPicPr>
        <p:blipFill rotWithShape="1">
          <a:blip r:embed="rId3">
            <a:alphaModFix/>
          </a:blip>
          <a:srcRect r="1486" b="2998"/>
          <a:stretch/>
        </p:blipFill>
        <p:spPr>
          <a:xfrm>
            <a:off x="3378200" y="0"/>
            <a:ext cx="56149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>
            <a:spLocks noGrp="1"/>
          </p:cNvSpPr>
          <p:nvPr>
            <p:ph type="title"/>
          </p:nvPr>
        </p:nvSpPr>
        <p:spPr>
          <a:xfrm rot="-1620000">
            <a:off x="212725" y="557212"/>
            <a:ext cx="51371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800" b="1" i="0" u="sng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Web</a:t>
            </a:r>
            <a:endParaRPr/>
          </a:p>
        </p:txBody>
      </p:sp>
      <p:sp>
        <p:nvSpPr>
          <p:cNvPr id="367" name="Google Shape;367;p39"/>
          <p:cNvSpPr txBox="1"/>
          <p:nvPr/>
        </p:nvSpPr>
        <p:spPr>
          <a:xfrm>
            <a:off x="609600" y="2514600"/>
            <a:ext cx="25447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Interlinking</a:t>
            </a:r>
            <a:r>
              <a:rPr lang="en-US" sz="3600" b="0" i="0" u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99"/>
              </a:buClr>
              <a:buFont typeface="Arial"/>
              <a:buNone/>
            </a:pPr>
            <a:r>
              <a:rPr lang="en-US" sz="3600" b="0" i="0" u="none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food chains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Terms for Food Webs and </a:t>
            </a:r>
            <a:b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Chains:</a:t>
            </a:r>
            <a:endParaRPr/>
          </a:p>
        </p:txBody>
      </p:sp>
      <p:sp>
        <p:nvSpPr>
          <p:cNvPr id="401" name="Google Shape;401;p41"/>
          <p:cNvSpPr txBox="1">
            <a:spLocks noGrp="1"/>
          </p:cNvSpPr>
          <p:nvPr>
            <p:ph type="body" idx="1"/>
          </p:nvPr>
        </p:nvSpPr>
        <p:spPr>
          <a:xfrm>
            <a:off x="381000" y="1843087"/>
            <a:ext cx="480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Trophic Level: 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feeding levels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shown in a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food web </a:t>
            </a:r>
            <a:endParaRPr sz="30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other words:  are you a Producer?  Consumer? Decompser?</a:t>
            </a:r>
            <a:endParaRPr/>
          </a:p>
        </p:txBody>
      </p:sp>
      <p:pic>
        <p:nvPicPr>
          <p:cNvPr id="402" name="Google Shape;402;p41"/>
          <p:cNvPicPr preferRelativeResize="0"/>
          <p:nvPr/>
        </p:nvPicPr>
        <p:blipFill rotWithShape="1">
          <a:blip r:embed="rId3">
            <a:alphaModFix/>
          </a:blip>
          <a:srcRect b="2998"/>
          <a:stretch/>
        </p:blipFill>
        <p:spPr>
          <a:xfrm>
            <a:off x="5389562" y="1143000"/>
            <a:ext cx="3757612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Terms for Food Webs and </a:t>
            </a:r>
            <a:b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Chains:</a:t>
            </a:r>
            <a:endParaRPr/>
          </a:p>
        </p:txBody>
      </p:sp>
      <p:sp>
        <p:nvSpPr>
          <p:cNvPr id="408" name="Google Shape;408;p42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Producers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autotrophic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organisms; at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the bottom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the food chain;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photosynthetic; 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usually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 plants</a:t>
            </a:r>
            <a:endParaRPr/>
          </a:p>
        </p:txBody>
      </p:sp>
      <p:pic>
        <p:nvPicPr>
          <p:cNvPr id="409" name="Google Shape;409;p42" descr="http://cdni.wired.co.uk/620x413/o_r/photosynthesi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3505200"/>
            <a:ext cx="4343400" cy="2894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Terms for Food Webs and </a:t>
            </a:r>
            <a:b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Chains:</a:t>
            </a:r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Consumers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heterotrophic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organisms; feed off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other things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Primary (1</a:t>
            </a:r>
            <a:r>
              <a:rPr lang="en-US" sz="2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):  eat </a:t>
            </a:r>
            <a:r>
              <a:rPr lang="en-US" sz="26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producers (herbivores)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(2</a:t>
            </a:r>
            <a:r>
              <a:rPr lang="en-US" sz="2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):  eat </a:t>
            </a:r>
            <a:r>
              <a:rPr lang="en-US" sz="26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primary consumers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Tertiary (3</a:t>
            </a:r>
            <a:r>
              <a:rPr lang="en-US" sz="26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):  eat </a:t>
            </a:r>
            <a:r>
              <a:rPr lang="en-US" sz="26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secondary consumers</a:t>
            </a:r>
            <a:endParaRPr/>
          </a:p>
        </p:txBody>
      </p:sp>
      <p:pic>
        <p:nvPicPr>
          <p:cNvPr id="416" name="Google Shape;416;p43" descr="http://www.cover-universe.com/upload/shark-eat-seal-facebook-cov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4267200"/>
            <a:ext cx="7067550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6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Terms for Food Webs and </a:t>
            </a:r>
            <a:b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Food Chains:</a:t>
            </a: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Decomposers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bacteria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fungi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</a:t>
            </a:r>
            <a:r>
              <a:rPr lang="en-US" sz="30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break down</a:t>
            </a:r>
            <a:r>
              <a:rPr lang="en-US" sz="30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dead matter</a:t>
            </a:r>
            <a:endParaRPr/>
          </a:p>
          <a:p>
            <a:pPr marL="411163" marR="0" lvl="0" indent="-166687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46" descr="http://img.allvoices.com/thumbs/event/609/480/82005940-decompos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8537" y="3360737"/>
            <a:ext cx="3940175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 descr="http://www.moldbacteria.com/images/CFU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167062"/>
            <a:ext cx="3505200" cy="34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7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Other Terms to Know</a:t>
            </a:r>
            <a:endParaRPr/>
          </a:p>
        </p:txBody>
      </p:sp>
      <p:sp>
        <p:nvSpPr>
          <p:cNvPr id="453" name="Google Shape;45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1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Herbivore</a:t>
            </a: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eats </a:t>
            </a:r>
            <a:r>
              <a:rPr lang="en-US" sz="28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producers (plants)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  </a:t>
            </a:r>
            <a:r>
              <a:rPr lang="en-US" sz="24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cow</a:t>
            </a:r>
            <a:endParaRPr/>
          </a:p>
          <a:p>
            <a:pPr marL="739775" marR="0" lvl="1" indent="-15811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</a:pPr>
            <a:endParaRPr sz="2400" b="0" i="0" u="none" strike="noStrike" cap="none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1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Carnivore</a:t>
            </a: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 eats </a:t>
            </a:r>
            <a:endParaRPr/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Font typeface="Noto Sans Symbols"/>
              <a:buNone/>
            </a:pPr>
            <a:r>
              <a:rPr lang="en-US" sz="28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	meat (animals)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  </a:t>
            </a:r>
            <a:r>
              <a:rPr lang="en-US" sz="24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lion</a:t>
            </a:r>
            <a:endParaRPr/>
          </a:p>
        </p:txBody>
      </p:sp>
      <p:pic>
        <p:nvPicPr>
          <p:cNvPr id="454" name="Google Shape;45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00" y="3829050"/>
            <a:ext cx="45720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7" descr="http://www.wizardrecipes.com/blog/wp-content/uploads/2010/01/cow-eating-grass-300x19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838200"/>
            <a:ext cx="44100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8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C1EE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1" name="Google Shape;461;p48"/>
          <p:cNvSpPr txBox="1">
            <a:spLocks noGrp="1"/>
          </p:cNvSpPr>
          <p:nvPr>
            <p:ph type="body" idx="1"/>
          </p:nvPr>
        </p:nvSpPr>
        <p:spPr>
          <a:xfrm>
            <a:off x="838200" y="990600"/>
            <a:ext cx="533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60"/>
              <a:buFont typeface="Noto Sans Symbols"/>
              <a:buChar char="▪"/>
            </a:pPr>
            <a:r>
              <a:rPr lang="en-US" sz="2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Omnivore:  eats </a:t>
            </a:r>
            <a:r>
              <a:rPr lang="en-US" sz="2800" b="0" i="0" u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both producers  (plants) and consumers (meat)</a:t>
            </a:r>
            <a:endParaRPr/>
          </a:p>
          <a:p>
            <a:pPr marL="739775" marR="0" lvl="1" indent="-2952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▫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  </a:t>
            </a:r>
            <a:r>
              <a:rPr lang="en-US" sz="24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human</a:t>
            </a:r>
            <a:endParaRPr/>
          </a:p>
          <a:p>
            <a:pPr marL="411163" marR="0" lvl="0" indent="-202882" algn="l" rtl="0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rgbClr val="FF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48" descr="http://www.mccormick.com/~/media/Images/Recipes/Recipe%20Details/Main%20Dish/Grilled-Chicken-Salad-Supreme.ashx?w=3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2347912"/>
            <a:ext cx="6096000" cy="4510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45"/>
          <p:cNvPicPr preferRelativeResize="0"/>
          <p:nvPr/>
        </p:nvPicPr>
        <p:blipFill rotWithShape="1">
          <a:blip r:embed="rId3">
            <a:alphaModFix/>
          </a:blip>
          <a:srcRect b="4689"/>
          <a:stretch/>
        </p:blipFill>
        <p:spPr>
          <a:xfrm>
            <a:off x="0" y="1219200"/>
            <a:ext cx="9144000" cy="47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</a:t>
            </a:r>
            <a:r>
              <a:rPr lang="en-US" smtClean="0"/>
              <a:t>of Numbers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90" y="1764383"/>
            <a:ext cx="5445219" cy="34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9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Basics of Ecology</a:t>
            </a:r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body" idx="1"/>
          </p:nvPr>
        </p:nvSpPr>
        <p:spPr>
          <a:xfrm>
            <a:off x="860961" y="1503362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other words:  it is the study of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between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living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non-living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things</a:t>
            </a:r>
            <a:endParaRPr/>
          </a:p>
        </p:txBody>
      </p:sp>
      <p:pic>
        <p:nvPicPr>
          <p:cNvPr id="218" name="Google Shape;218;p21" descr="http://upload.wikimedia.org/wikipedia/commons/1/1d/European_honey_bee_extracts_nect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3429000"/>
            <a:ext cx="3570287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 descr="http://whatthecrap.files.wordpress.com/2007/06/lion-eating-meat.jpg?w=5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3429000"/>
            <a:ext cx="3810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1343025" y="6324600"/>
            <a:ext cx="65722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Sometimes they help…	     	        	Sometimes they hurt.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6480800" y="4629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https://goo.gl/P3BrZ9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86" y="235669"/>
            <a:ext cx="8542722" cy="6411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4656" y="367645"/>
            <a:ext cx="164820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</a:p>
          <a:p>
            <a:r>
              <a:rPr lang="en-US" dirty="0" smtClean="0"/>
              <a:t>Energy(10% Rule)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9"/>
          <p:cNvSpPr txBox="1">
            <a:spLocks noGrp="1"/>
          </p:cNvSpPr>
          <p:nvPr>
            <p:ph type="title"/>
          </p:nvPr>
        </p:nvSpPr>
        <p:spPr>
          <a:xfrm>
            <a:off x="822325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Putting it All Together</a:t>
            </a:r>
            <a:endParaRPr/>
          </a:p>
        </p:txBody>
      </p:sp>
      <p:sp>
        <p:nvSpPr>
          <p:cNvPr id="468" name="Google Shape;468;p49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3" marR="0" lvl="0" indent="-16668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Google Shape;469;p49" descr="http://s3.amazonaws.com/rapgenius/1370555936_complete-circle-foodcha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762000"/>
            <a:ext cx="9720262" cy="622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3886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Putting it All Together</a:t>
            </a:r>
            <a:endParaRPr/>
          </a:p>
        </p:txBody>
      </p:sp>
      <p:sp>
        <p:nvSpPr>
          <p:cNvPr id="475" name="Google Shape;475;p50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4343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Producer = autotroph</a:t>
            </a:r>
            <a:endParaRPr/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Primary consumer = heterotroph &amp; herbivore</a:t>
            </a:r>
            <a:endParaRPr/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Secondary consumer = carnivore &amp; heterotroph</a:t>
            </a:r>
            <a:endParaRPr/>
          </a:p>
          <a:p>
            <a:pPr marL="411162" marR="0" lvl="0" indent="-347662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Tertiary consumer = carnivore &amp; heterotroph</a:t>
            </a:r>
            <a:endParaRPr/>
          </a:p>
        </p:txBody>
      </p:sp>
      <p:pic>
        <p:nvPicPr>
          <p:cNvPr id="476" name="Google Shape;476;p50"/>
          <p:cNvPicPr preferRelativeResize="0"/>
          <p:nvPr/>
        </p:nvPicPr>
        <p:blipFill rotWithShape="1">
          <a:blip r:embed="rId3">
            <a:alphaModFix/>
          </a:blip>
          <a:srcRect b="2998"/>
          <a:stretch/>
        </p:blipFill>
        <p:spPr>
          <a:xfrm>
            <a:off x="4597400" y="0"/>
            <a:ext cx="4575175" cy="683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67" y="54864"/>
            <a:ext cx="7772400" cy="914400"/>
          </a:xfrm>
        </p:spPr>
        <p:txBody>
          <a:bodyPr/>
          <a:lstStyle/>
          <a:p>
            <a:r>
              <a:rPr lang="en-US" dirty="0" smtClean="0"/>
              <a:t>Key Stone </a:t>
            </a:r>
            <a:r>
              <a:rPr lang="en-US" dirty="0"/>
              <a:t>S</a:t>
            </a:r>
            <a:r>
              <a:rPr lang="en-US" dirty="0" smtClean="0"/>
              <a:t>pecies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54" y="969264"/>
            <a:ext cx="55245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767" y="6493764"/>
            <a:ext cx="413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https://www.youtube.com/watch?v=2DIVuTrG3N4</a:t>
            </a:r>
          </a:p>
        </p:txBody>
      </p:sp>
    </p:spTree>
    <p:extLst>
      <p:ext uri="{BB962C8B-B14F-4D97-AF65-F5344CB8AC3E}">
        <p14:creationId xmlns:p14="http://schemas.microsoft.com/office/powerpoint/2010/main" val="36222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Apex Predators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1426464"/>
            <a:ext cx="6867525" cy="456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6286" y="6436426"/>
            <a:ext cx="4132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https://www.youtube.com/watch?v=qPDZZj6By3Y</a:t>
            </a:r>
          </a:p>
        </p:txBody>
      </p:sp>
    </p:spTree>
    <p:extLst>
      <p:ext uri="{BB962C8B-B14F-4D97-AF65-F5344CB8AC3E}">
        <p14:creationId xmlns:p14="http://schemas.microsoft.com/office/powerpoint/2010/main" val="29862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Biomagnification</a:t>
            </a:r>
            <a:endParaRPr/>
          </a:p>
        </p:txBody>
      </p:sp>
      <p:sp>
        <p:nvSpPr>
          <p:cNvPr id="490" name="Google Shape;490;p52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163" lvl="0" indent="-166687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443050"/>
            <a:ext cx="8382949" cy="41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1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51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1163" lvl="0" indent="-166687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3" name="Google Shape;4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25" y="1840450"/>
            <a:ext cx="5364085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750" y="1840438"/>
            <a:ext cx="314325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68924" y="188536"/>
            <a:ext cx="402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rgbClr val="FF0000"/>
                </a:solidFill>
                <a:hlinkClick r:id="rId5"/>
              </a:rPr>
              <a:t>goo.gl/ShCcDn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https://www.youtube.com/watch?v=Ipi3OneIw0A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Basics of Ecology</a:t>
            </a:r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body" idx="1"/>
          </p:nvPr>
        </p:nvSpPr>
        <p:spPr>
          <a:xfrm>
            <a:off x="457200" y="178435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4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ecologist:  scientist who studies these </a:t>
            </a:r>
            <a:r>
              <a:rPr lang="en-US" sz="32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28" name="Google Shape;228;p22" descr="http://img.ehowcdn.com/article-new/ehow/images/a00/0d/uo/become-ecologist-800x8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352800"/>
            <a:ext cx="4867275" cy="323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C1EE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4" name="Google Shape;234;p23"/>
          <p:cNvSpPr txBox="1">
            <a:spLocks noGrp="1"/>
          </p:cNvSpPr>
          <p:nvPr>
            <p:ph type="body" idx="1"/>
          </p:nvPr>
        </p:nvSpPr>
        <p:spPr>
          <a:xfrm>
            <a:off x="914400" y="533400"/>
            <a:ext cx="7772400" cy="582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2" marR="0" lvl="0" indent="-3476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BIOTIC = LIVING</a:t>
            </a:r>
            <a:endParaRPr/>
          </a:p>
          <a:p>
            <a:pPr marL="411162" marR="0" lvl="0" indent="-34766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</a:pPr>
            <a:r>
              <a:rPr lang="en-US" sz="30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ABIOTIC = NONLIVING</a:t>
            </a:r>
            <a:endParaRPr/>
          </a:p>
        </p:txBody>
      </p:sp>
      <p:pic>
        <p:nvPicPr>
          <p:cNvPr id="235" name="Google Shape;235;p23" descr="http://4.bp.blogspot.com/-Lff2FsYiSNE/TmRbn2kebLI/AAAAAAAAA2w/8yuaDb4u3Og/s1600/Ecosystem-definition-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00200"/>
            <a:ext cx="8915400" cy="544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40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Organization of the Biosphere</a:t>
            </a:r>
            <a:endParaRPr/>
          </a:p>
        </p:txBody>
      </p:sp>
      <p:pic>
        <p:nvPicPr>
          <p:cNvPr id="241" name="Google Shape;241;p24" descr="20714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838200"/>
            <a:ext cx="6289675" cy="633571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/>
          <p:nvPr/>
        </p:nvSpPr>
        <p:spPr>
          <a:xfrm>
            <a:off x="3124200" y="1752600"/>
            <a:ext cx="4419600" cy="4419600"/>
          </a:xfrm>
          <a:prstGeom prst="ellipse">
            <a:avLst/>
          </a:prstGeom>
          <a:solidFill>
            <a:srgbClr val="00A700"/>
          </a:solidFill>
          <a:ln w="38100" cap="flat" cmpd="sng">
            <a:solidFill>
              <a:srgbClr val="00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ecosystem</a:t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3222625" y="2279650"/>
            <a:ext cx="3276600" cy="3276600"/>
          </a:xfrm>
          <a:prstGeom prst="ellipse">
            <a:avLst/>
          </a:prstGeom>
          <a:solidFill>
            <a:srgbClr val="660000"/>
          </a:solidFill>
          <a:ln w="38100" cap="flat" cmpd="sng">
            <a:solidFill>
              <a:srgbClr val="00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3775075" y="2832100"/>
            <a:ext cx="2171700" cy="2171700"/>
          </a:xfrm>
          <a:prstGeom prst="ellipse">
            <a:avLst/>
          </a:prstGeom>
          <a:solidFill>
            <a:srgbClr val="FF8000"/>
          </a:solidFill>
          <a:ln w="38100" cap="flat" cmpd="sng">
            <a:solidFill>
              <a:srgbClr val="66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000" b="1" i="0" u="non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Font typeface="Arial"/>
              <a:buNone/>
            </a:pPr>
            <a:r>
              <a:rPr lang="en-US" sz="2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4337050" y="3394075"/>
            <a:ext cx="1047750" cy="1047750"/>
          </a:xfrm>
          <a:prstGeom prst="ellipse">
            <a:avLst/>
          </a:prstGeom>
          <a:solidFill>
            <a:srgbClr val="FFCC18"/>
          </a:solidFill>
          <a:ln w="38100" cap="flat" cmpd="sng">
            <a:solidFill>
              <a:srgbClr val="FF8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Font typeface="Arial"/>
              <a:buNone/>
            </a:pPr>
            <a:r>
              <a:rPr lang="en-US" sz="2000" b="1" i="0" u="non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organism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4191000" y="6172200"/>
            <a:ext cx="2286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0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 descr="http://andrewsanimation.com/anglerfi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450" y="2383200"/>
            <a:ext cx="2390400" cy="20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 descr="http://blogs.jobdig.com/wwds/files/2008/06/soaring-bald-eagles_11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5275" y="4605930"/>
            <a:ext cx="3270300" cy="21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5" descr="http://local.brookings.k12.sd.us/biology/images/biospher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275" y="3206125"/>
            <a:ext cx="3270300" cy="35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/>
          <p:nvPr/>
        </p:nvSpPr>
        <p:spPr>
          <a:xfrm>
            <a:off x="360050" y="84150"/>
            <a:ext cx="86067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5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BIOSPHERE</a:t>
            </a:r>
            <a:r>
              <a:rPr lang="en-US" sz="5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54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planet earth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Starts at 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deepest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ocean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goes up to the 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atmosphere—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anywhere</a:t>
            </a:r>
            <a:r>
              <a:rPr lang="en-US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life </a:t>
            </a: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exist.</a:t>
            </a: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6" descr="http://images.sciencedaily.com/2009/11/091111115843-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00" y="3421062"/>
            <a:ext cx="5181600" cy="3436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6"/>
          <p:cNvSpPr txBox="1">
            <a:spLocks noGrp="1"/>
          </p:cNvSpPr>
          <p:nvPr>
            <p:ph type="title"/>
          </p:nvPr>
        </p:nvSpPr>
        <p:spPr>
          <a:xfrm>
            <a:off x="914400" y="512762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Font typeface="Consolas"/>
              <a:buNone/>
            </a:pPr>
            <a:r>
              <a:rPr lang="en-US" sz="5400" b="0" i="0" u="none" strike="noStrike" cap="non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rPr>
              <a:t>Biosphere</a:t>
            </a:r>
            <a:endParaRPr/>
          </a:p>
        </p:txBody>
      </p:sp>
      <p:sp>
        <p:nvSpPr>
          <p:cNvPr id="261" name="Google Shape;261;p26"/>
          <p:cNvSpPr txBox="1">
            <a:spLocks noGrp="1"/>
          </p:cNvSpPr>
          <p:nvPr>
            <p:ph type="body" idx="1"/>
          </p:nvPr>
        </p:nvSpPr>
        <p:spPr>
          <a:xfrm>
            <a:off x="4114800" y="1143000"/>
            <a:ext cx="5029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39775" marR="0" lvl="1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▫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Life is not </a:t>
            </a:r>
            <a:r>
              <a:rPr lang="en-US" sz="2600" b="0" i="0" u="none" strike="noStrike" cap="none">
                <a:solidFill>
                  <a:srgbClr val="FF6699"/>
                </a:solidFill>
                <a:latin typeface="Calibri"/>
                <a:ea typeface="Calibri"/>
                <a:cs typeface="Calibri"/>
                <a:sym typeface="Calibri"/>
              </a:rPr>
              <a:t>evenly distributed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biosphere</a:t>
            </a:r>
            <a:endParaRPr/>
          </a:p>
        </p:txBody>
      </p:sp>
      <p:pic>
        <p:nvPicPr>
          <p:cNvPr id="262" name="Google Shape;262;p26" descr="http://3.bp.blogspot.com/_ZhNRo1jD-pM/S7e_zcswnaI/AAAAAAAAAHs/ZeYEaQscQag/s1600/Animals+in+the+Amazon+Rainfores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0000">
            <a:off x="500062" y="1755775"/>
            <a:ext cx="4289425" cy="3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7" descr="http://www.northtexasaquascapes.com/ecosystem3blabe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7" y="533400"/>
            <a:ext cx="9104312" cy="67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458200" cy="1371600"/>
          </a:xfrm>
          <a:prstGeom prst="rect">
            <a:avLst/>
          </a:prstGeom>
          <a:solidFill>
            <a:srgbClr val="FFFAB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specific environment;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 both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biotic (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LIVING)  and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abiotic (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NONLIVING)  things in an area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1163" marR="0" lvl="0" indent="-166687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None/>
            </a:pP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457200" y="5943600"/>
            <a:ext cx="8382000" cy="1219200"/>
          </a:xfrm>
          <a:prstGeom prst="rect">
            <a:avLst/>
          </a:prstGeom>
          <a:solidFill>
            <a:srgbClr val="835E0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800" b="1" i="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Ex:</a:t>
            </a:r>
            <a:r>
              <a:rPr lang="en-US" sz="4800" b="1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water, rocks, fish, &amp; plants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21495</TotalTime>
  <Words>543</Words>
  <Application>Microsoft Office PowerPoint</Application>
  <PresentationFormat>On-screen Show (4:3)</PresentationFormat>
  <Paragraphs>156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Consolas</vt:lpstr>
      <vt:lpstr>Noto Sans Symbols</vt:lpstr>
      <vt:lpstr>1_Metro</vt:lpstr>
      <vt:lpstr>Metro</vt:lpstr>
      <vt:lpstr>5_Metro</vt:lpstr>
      <vt:lpstr>2_Metro</vt:lpstr>
      <vt:lpstr>3_Metro</vt:lpstr>
      <vt:lpstr>4_Metro</vt:lpstr>
      <vt:lpstr>6_Metro</vt:lpstr>
      <vt:lpstr>ECOLOGY</vt:lpstr>
      <vt:lpstr>Basics of Ecology</vt:lpstr>
      <vt:lpstr>Basics of Ecology</vt:lpstr>
      <vt:lpstr>Basics of Ecology</vt:lpstr>
      <vt:lpstr>PowerPoint Presentation</vt:lpstr>
      <vt:lpstr>Organization of the Biosphere</vt:lpstr>
      <vt:lpstr>PowerPoint Presentation</vt:lpstr>
      <vt:lpstr>Biosphere</vt:lpstr>
      <vt:lpstr>Ecosystem: a specific environment; includes  both  biotic (LIVING)  and  abiotic (NONLIVING)  things in an area </vt:lpstr>
      <vt:lpstr>PowerPoint Presentation</vt:lpstr>
      <vt:lpstr>PowerPoint Presentation</vt:lpstr>
      <vt:lpstr>PowerPoint Presentation</vt:lpstr>
      <vt:lpstr>Habitat:</vt:lpstr>
      <vt:lpstr>Which frog is better-adapted to its environment?</vt:lpstr>
      <vt:lpstr>PowerPoint Presentation</vt:lpstr>
      <vt:lpstr>Niche</vt:lpstr>
      <vt:lpstr>Niche</vt:lpstr>
      <vt:lpstr>  Example of Biosphere Organization</vt:lpstr>
      <vt:lpstr>PowerPoint Presentation</vt:lpstr>
      <vt:lpstr>Food Chains</vt:lpstr>
      <vt:lpstr>Food Web</vt:lpstr>
      <vt:lpstr>Terms for Food Webs and  Food Chains:</vt:lpstr>
      <vt:lpstr>Terms for Food Webs and  Food Chains:</vt:lpstr>
      <vt:lpstr>Terms for Food Webs and  Food Chains:</vt:lpstr>
      <vt:lpstr>Terms for Food Webs and  Food Chains:</vt:lpstr>
      <vt:lpstr>Other Terms to Know</vt:lpstr>
      <vt:lpstr>PowerPoint Presentation</vt:lpstr>
      <vt:lpstr>PowerPoint Presentation</vt:lpstr>
      <vt:lpstr>Pyramid of Numbers</vt:lpstr>
      <vt:lpstr>PowerPoint Presentation</vt:lpstr>
      <vt:lpstr>Putting it All Together</vt:lpstr>
      <vt:lpstr>Putting it All Together</vt:lpstr>
      <vt:lpstr>Key Stone Species</vt:lpstr>
      <vt:lpstr>Apex Predators</vt:lpstr>
      <vt:lpstr>Biomagnification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</dc:title>
  <dc:creator>Harabin, Richard</dc:creator>
  <cp:lastModifiedBy>Harabin, Richard</cp:lastModifiedBy>
  <cp:revision>15</cp:revision>
  <dcterms:modified xsi:type="dcterms:W3CDTF">2019-05-24T12:03:59Z</dcterms:modified>
</cp:coreProperties>
</file>